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3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2" d="100"/>
          <a:sy n="72" d="100"/>
        </p:scale>
        <p:origin x="-1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B0F0127-0552-49E6-9ACF-EF5942B8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AC4F9F-6576-4298-9F54-3ECC9804C767}" type="datetimeFigureOut">
              <a:rPr lang="en-US" smtClean="0"/>
              <a:pPr/>
              <a:t>3/2/14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543800" cy="259397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Collaborative </a:t>
            </a:r>
            <a:r>
              <a:rPr lang="en-US" b="1" dirty="0" smtClean="0"/>
              <a:t>Inquiry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 smtClean="0"/>
              <a:t>6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grade ICT Humanities  Class</a:t>
            </a:r>
            <a:br>
              <a:rPr lang="en-US" sz="2200" b="1" dirty="0" smtClean="0"/>
            </a:br>
            <a:r>
              <a:rPr lang="en-US" sz="2200" b="1" dirty="0" smtClean="0"/>
              <a:t> </a:t>
            </a:r>
            <a:br>
              <a:rPr lang="en-US" sz="2200" b="1" dirty="0" smtClean="0"/>
            </a:br>
            <a:r>
              <a:rPr lang="en-US" sz="2200" dirty="0" smtClean="0"/>
              <a:t>Co-teachers D</a:t>
            </a:r>
            <a:r>
              <a:rPr lang="en-US" sz="2200" dirty="0" smtClean="0"/>
              <a:t>aphne LaBua &amp; </a:t>
            </a:r>
            <a:r>
              <a:rPr lang="en-US" sz="2200" dirty="0"/>
              <a:t>R</a:t>
            </a:r>
            <a:r>
              <a:rPr lang="en-US" sz="2200" dirty="0" smtClean="0"/>
              <a:t>achel Heslowitz </a:t>
            </a:r>
            <a:br>
              <a:rPr lang="en-US" sz="2200" dirty="0" smtClean="0"/>
            </a:br>
            <a:r>
              <a:rPr lang="en-US" sz="2200" dirty="0" smtClean="0"/>
              <a:t>@  The Urban Assembly Institute for New Technologies </a:t>
            </a:r>
            <a:r>
              <a:rPr lang="en-US" sz="2200" dirty="0" smtClean="0"/>
              <a:t>M410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6461760" cy="1066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Supported by Teacher Incentive Fund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Users\admin\Desktop\do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219200" cy="8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b="1" dirty="0" smtClean="0">
                <a:latin typeface="+mj-lt"/>
              </a:rPr>
              <a:t>In the course of three weeks, we partnered to engage in a student learning inquiry project in which we: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g</a:t>
            </a:r>
            <a:r>
              <a:rPr lang="en-US" sz="2700" dirty="0" smtClean="0">
                <a:latin typeface="+mj-lt"/>
              </a:rPr>
              <a:t>raded student work together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 smtClean="0">
                <a:latin typeface="+mj-lt"/>
              </a:rPr>
              <a:t>grouped students into quartiles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d</a:t>
            </a:r>
            <a:r>
              <a:rPr lang="en-US" sz="2700" dirty="0" smtClean="0">
                <a:latin typeface="+mj-lt"/>
              </a:rPr>
              <a:t>escribed and analyzed student work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s</a:t>
            </a:r>
            <a:r>
              <a:rPr lang="en-US" sz="2700" dirty="0" smtClean="0">
                <a:latin typeface="+mj-lt"/>
              </a:rPr>
              <a:t>elected content/skill of focus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i</a:t>
            </a:r>
            <a:r>
              <a:rPr lang="en-US" sz="2700" dirty="0" smtClean="0">
                <a:latin typeface="+mj-lt"/>
              </a:rPr>
              <a:t>mplemented specific instructional strategy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o</a:t>
            </a:r>
            <a:r>
              <a:rPr lang="en-US" sz="2700" dirty="0" smtClean="0">
                <a:latin typeface="+mj-lt"/>
              </a:rPr>
              <a:t>bserved student responses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described and </a:t>
            </a:r>
            <a:r>
              <a:rPr lang="en-US" sz="2700" dirty="0" smtClean="0">
                <a:latin typeface="+mj-lt"/>
              </a:rPr>
              <a:t>analyzed second set of student work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700" dirty="0">
                <a:latin typeface="+mj-lt"/>
              </a:rPr>
              <a:t>n</a:t>
            </a:r>
            <a:r>
              <a:rPr lang="en-US" sz="2700" dirty="0" smtClean="0">
                <a:latin typeface="+mj-lt"/>
              </a:rPr>
              <a:t>oted areas of success and next </a:t>
            </a:r>
            <a:r>
              <a:rPr lang="en-US" sz="2700" dirty="0" smtClean="0">
                <a:latin typeface="+mj-lt"/>
              </a:rPr>
              <a:t>steps</a:t>
            </a:r>
            <a:endParaRPr lang="en-US" sz="2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63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Describing &amp; Analyzing Quartile 1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32004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Common Errors </a:t>
            </a:r>
            <a:r>
              <a:rPr lang="en-US" b="1" dirty="0" smtClean="0">
                <a:latin typeface="+mj-lt"/>
              </a:rPr>
              <a:t>&amp; Misunderstandings:</a:t>
            </a:r>
            <a:endParaRPr lang="en-US" b="1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Poor </a:t>
            </a:r>
            <a:r>
              <a:rPr lang="en-US" sz="3200" dirty="0" smtClean="0">
                <a:latin typeface="+mj-lt"/>
              </a:rPr>
              <a:t>spelling</a:t>
            </a:r>
          </a:p>
          <a:p>
            <a:r>
              <a:rPr lang="en-US" sz="3200" dirty="0" smtClean="0">
                <a:latin typeface="+mj-lt"/>
              </a:rPr>
              <a:t>Syntax </a:t>
            </a:r>
            <a:r>
              <a:rPr lang="en-US" sz="3200" dirty="0" smtClean="0">
                <a:latin typeface="+mj-lt"/>
              </a:rPr>
              <a:t>errors and incomplete </a:t>
            </a:r>
            <a:r>
              <a:rPr lang="en-US" sz="3200" dirty="0" smtClean="0">
                <a:latin typeface="+mj-lt"/>
              </a:rPr>
              <a:t>sentences</a:t>
            </a:r>
          </a:p>
          <a:p>
            <a:r>
              <a:rPr lang="en-US" sz="3200" dirty="0" smtClean="0">
                <a:latin typeface="+mj-lt"/>
              </a:rPr>
              <a:t>Misuse or missing punctuation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Incoherent </a:t>
            </a:r>
            <a:r>
              <a:rPr lang="en-US" sz="3200" dirty="0" smtClean="0">
                <a:latin typeface="+mj-lt"/>
              </a:rPr>
              <a:t>story line/ though processes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No paragraphing or poor paragraphing </a:t>
            </a:r>
            <a:r>
              <a:rPr lang="en-US" sz="3200" dirty="0" smtClean="0">
                <a:latin typeface="+mj-lt"/>
              </a:rPr>
              <a:t>choices</a:t>
            </a:r>
            <a:endParaRPr lang="en-US" sz="3200" dirty="0" smtClean="0">
              <a:latin typeface="+mj-lt"/>
            </a:endParaRPr>
          </a:p>
        </p:txBody>
      </p:sp>
      <p:pic>
        <p:nvPicPr>
          <p:cNvPr id="6" name="Picture 5" descr="Screen Shot 2014-03-02 at 5.55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3313729" y="1676400"/>
            <a:ext cx="5677871" cy="3856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50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Instructional Decisions </a:t>
            </a:r>
            <a:r>
              <a:rPr lang="en-US" b="1" i="1" dirty="0" smtClean="0"/>
              <a:t>Q1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latin typeface="+mj-lt"/>
              </a:rPr>
              <a:t>Skill </a:t>
            </a:r>
            <a:r>
              <a:rPr lang="en-US" sz="3000" b="1" dirty="0" smtClean="0">
                <a:latin typeface="+mj-lt"/>
              </a:rPr>
              <a:t>of Focus: Writing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Instructional Strategy: </a:t>
            </a:r>
            <a:r>
              <a:rPr lang="en-US" dirty="0" smtClean="0">
                <a:latin typeface="+mj-lt"/>
              </a:rPr>
              <a:t>Annotation of the text to facilitate comprehension and </a:t>
            </a:r>
            <a:r>
              <a:rPr lang="en-US" dirty="0">
                <a:latin typeface="+mj-lt"/>
              </a:rPr>
              <a:t>u</a:t>
            </a:r>
            <a:r>
              <a:rPr lang="en-US" dirty="0" smtClean="0">
                <a:latin typeface="+mj-lt"/>
              </a:rPr>
              <a:t>se </a:t>
            </a:r>
            <a:r>
              <a:rPr lang="en-US" dirty="0" smtClean="0">
                <a:latin typeface="+mj-lt"/>
              </a:rPr>
              <a:t>of sentence starters to facilitate completion of </a:t>
            </a:r>
            <a:r>
              <a:rPr lang="en-US" dirty="0" smtClean="0">
                <a:latin typeface="+mj-lt"/>
              </a:rPr>
              <a:t>thoughts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latin typeface="+mj-lt"/>
              </a:rPr>
              <a:t>Action </a:t>
            </a:r>
            <a:r>
              <a:rPr lang="en-US" sz="3000" b="1" dirty="0" smtClean="0">
                <a:latin typeface="+mj-lt"/>
              </a:rPr>
              <a:t>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Teachers </a:t>
            </a:r>
            <a:r>
              <a:rPr lang="en-US" dirty="0" smtClean="0">
                <a:latin typeface="+mj-lt"/>
              </a:rPr>
              <a:t>will work with students in small “learning groups” to read and dissect a common informational text and respond to questions based on that text. Teachers will </a:t>
            </a:r>
            <a:r>
              <a:rPr lang="en-US" dirty="0" smtClean="0">
                <a:latin typeface="+mj-lt"/>
              </a:rPr>
              <a:t>encourage students to </a:t>
            </a:r>
            <a:r>
              <a:rPr lang="en-US" dirty="0" smtClean="0">
                <a:latin typeface="+mj-lt"/>
              </a:rPr>
              <a:t>mark up and annotate their texts to help them keep track of their thinking as they read. Teachers will </a:t>
            </a:r>
            <a:r>
              <a:rPr lang="en-US" dirty="0" smtClean="0">
                <a:latin typeface="+mj-lt"/>
              </a:rPr>
              <a:t>provide </a:t>
            </a:r>
            <a:r>
              <a:rPr lang="en-US" dirty="0" smtClean="0">
                <a:latin typeface="+mj-lt"/>
              </a:rPr>
              <a:t>students with sentence starters to support them in writing their responses.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50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Describing &amp; Analyzing Quartile 4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3276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Common Errors </a:t>
            </a:r>
            <a:r>
              <a:rPr lang="en-US" b="1" dirty="0" smtClean="0">
                <a:latin typeface="+mj-lt"/>
              </a:rPr>
              <a:t>&amp; Misunderstandings:</a:t>
            </a:r>
            <a:endParaRPr lang="en-US" b="1" dirty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Simple sentences </a:t>
            </a:r>
          </a:p>
          <a:p>
            <a:r>
              <a:rPr lang="en-US" sz="3000" dirty="0" smtClean="0">
                <a:latin typeface="+mj-lt"/>
              </a:rPr>
              <a:t>Repetitive vocabulary or </a:t>
            </a:r>
            <a:r>
              <a:rPr lang="en-US" sz="3000" dirty="0" smtClean="0">
                <a:latin typeface="+mj-lt"/>
              </a:rPr>
              <a:t>incorrect use of new vocabulary</a:t>
            </a:r>
            <a:endParaRPr lang="en-US" sz="30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Misuse of punctuation marks</a:t>
            </a:r>
            <a:endParaRPr lang="en-US" sz="3000" dirty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Incorrect verb tense </a:t>
            </a:r>
          </a:p>
        </p:txBody>
      </p:sp>
      <p:pic>
        <p:nvPicPr>
          <p:cNvPr id="5" name="Picture 4" descr="Screen Shot 2014-03-02 at 5.5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63001"/>
            <a:ext cx="5458276" cy="367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20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b="1" dirty="0" smtClean="0"/>
              <a:t>Making Instructional Decisions </a:t>
            </a:r>
            <a:r>
              <a:rPr lang="en-US" b="1" i="1" dirty="0" smtClean="0"/>
              <a:t>Q4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latin typeface="+mj-lt"/>
              </a:rPr>
              <a:t>Skill </a:t>
            </a:r>
            <a:r>
              <a:rPr lang="en-US" sz="3000" b="1" dirty="0" smtClean="0">
                <a:latin typeface="+mj-lt"/>
              </a:rPr>
              <a:t>of Focus:  Writing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+mj-lt"/>
              </a:rPr>
              <a:t>Instructional Strategy: </a:t>
            </a:r>
            <a:r>
              <a:rPr lang="en-US" dirty="0" smtClean="0">
                <a:latin typeface="+mj-lt"/>
              </a:rPr>
              <a:t>Correct use of domain-specific vocabulary to enhance writing </a:t>
            </a:r>
            <a:r>
              <a:rPr lang="en-US" dirty="0" smtClean="0">
                <a:latin typeface="+mj-lt"/>
              </a:rPr>
              <a:t>in complete sentences</a:t>
            </a:r>
            <a:endParaRPr lang="en-US" dirty="0" smtClean="0">
              <a:latin typeface="+mj-lt"/>
            </a:endParaRPr>
          </a:p>
          <a:p>
            <a:pPr marL="365760" lvl="1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latin typeface="+mj-lt"/>
              </a:rPr>
              <a:t>Action </a:t>
            </a:r>
            <a:r>
              <a:rPr lang="en-US" sz="3000" b="1" dirty="0" smtClean="0">
                <a:latin typeface="+mj-lt"/>
              </a:rPr>
              <a:t>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Teachers </a:t>
            </a:r>
            <a:r>
              <a:rPr lang="en-US" dirty="0">
                <a:latin typeface="+mj-lt"/>
              </a:rPr>
              <a:t>will work with students in small “learning groups” to read and dissect a common informational text and respond to questions based on that text. Teachers will </a:t>
            </a:r>
            <a:r>
              <a:rPr lang="en-US" dirty="0" smtClean="0">
                <a:latin typeface="+mj-lt"/>
              </a:rPr>
              <a:t>push students </a:t>
            </a:r>
            <a:r>
              <a:rPr lang="en-US" dirty="0" smtClean="0">
                <a:latin typeface="+mj-lt"/>
              </a:rPr>
              <a:t>to write in complete sentences/ utterances that </a:t>
            </a:r>
            <a:r>
              <a:rPr lang="en-US" dirty="0" smtClean="0">
                <a:latin typeface="+mj-lt"/>
              </a:rPr>
              <a:t>include domain-specific vocabulary learned from the reading in their written responses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08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15340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 smtClean="0">
                <a:latin typeface="+mj-lt"/>
              </a:rPr>
              <a:t>Low-Inference </a:t>
            </a:r>
            <a:r>
              <a:rPr lang="en-US" sz="3000" b="1" dirty="0">
                <a:latin typeface="+mj-lt"/>
              </a:rPr>
              <a:t>N</a:t>
            </a:r>
            <a:r>
              <a:rPr lang="en-US" sz="3000" b="1" dirty="0" smtClean="0">
                <a:latin typeface="+mj-lt"/>
              </a:rPr>
              <a:t>oticings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+mj-lt"/>
              </a:rPr>
              <a:t>Q1 Instructional </a:t>
            </a:r>
            <a:r>
              <a:rPr lang="en-US" sz="2500" b="1" dirty="0">
                <a:latin typeface="+mj-lt"/>
              </a:rPr>
              <a:t>strategy</a:t>
            </a:r>
            <a:r>
              <a:rPr lang="en-US" sz="2500" b="1" dirty="0" smtClean="0">
                <a:latin typeface="+mj-lt"/>
              </a:rPr>
              <a:t>: </a:t>
            </a:r>
            <a:endParaRPr lang="en-US" sz="2500" b="1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Sentence </a:t>
            </a:r>
            <a:r>
              <a:rPr lang="en-US" sz="2000" dirty="0" smtClean="0">
                <a:latin typeface="+mj-lt"/>
              </a:rPr>
              <a:t>starters for written </a:t>
            </a:r>
            <a:r>
              <a:rPr lang="en-US" sz="2000" dirty="0" smtClean="0">
                <a:latin typeface="+mj-lt"/>
              </a:rPr>
              <a:t>responses &amp; annotating the text to help remember information</a:t>
            </a:r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500" b="1" dirty="0">
                <a:latin typeface="+mj-lt"/>
              </a:rPr>
              <a:t>Q1 students response to </a:t>
            </a:r>
            <a:r>
              <a:rPr lang="en-US" sz="2500" b="1" dirty="0" smtClean="0">
                <a:latin typeface="+mj-lt"/>
              </a:rPr>
              <a:t>strategy: </a:t>
            </a:r>
            <a:endParaRPr lang="en-US" sz="2500" b="1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Students began to write their responses once they heard the sentence starters; students marked up the text before answering and showed off  their mark ups to the teacher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81200"/>
            <a:ext cx="388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+mj-lt"/>
              </a:rPr>
              <a:t>Q4 instructional </a:t>
            </a:r>
            <a:r>
              <a:rPr lang="en-US" sz="2500" b="1" dirty="0">
                <a:latin typeface="+mj-lt"/>
              </a:rPr>
              <a:t>strategy</a:t>
            </a:r>
            <a:r>
              <a:rPr lang="en-US" sz="2500" b="1" dirty="0" smtClean="0">
                <a:latin typeface="+mj-lt"/>
              </a:rPr>
              <a:t>: </a:t>
            </a:r>
            <a:endParaRPr lang="en-US" sz="2500" b="1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Writing more complex sentences &amp; correct </a:t>
            </a:r>
            <a:r>
              <a:rPr lang="en-US" sz="2000" dirty="0" smtClean="0">
                <a:latin typeface="+mj-lt"/>
              </a:rPr>
              <a:t>use of </a:t>
            </a:r>
            <a:r>
              <a:rPr lang="en-US" sz="2000" dirty="0" smtClean="0">
                <a:latin typeface="+mj-lt"/>
              </a:rPr>
              <a:t>domain-specific </a:t>
            </a:r>
            <a:r>
              <a:rPr lang="en-US" sz="2000" dirty="0" smtClean="0">
                <a:latin typeface="+mj-lt"/>
              </a:rPr>
              <a:t>vocabulary in written responses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500" b="1" dirty="0" smtClean="0">
                <a:latin typeface="+mj-lt"/>
              </a:rPr>
              <a:t>Q4 student response to strategy: </a:t>
            </a:r>
            <a:endParaRPr lang="en-US" sz="2500" b="1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Students pointed to new vocabulary words and worked on sounding them out; one student said that she would use a new word in her response</a:t>
            </a:r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36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924800" cy="1143000"/>
          </a:xfrm>
        </p:spPr>
        <p:txBody>
          <a:bodyPr/>
          <a:lstStyle/>
          <a:p>
            <a:r>
              <a:rPr lang="en-US" b="1" dirty="0" smtClean="0"/>
              <a:t>Debriefing </a:t>
            </a:r>
            <a:r>
              <a:rPr lang="en-US" b="1" dirty="0"/>
              <a:t>S</a:t>
            </a:r>
            <a:r>
              <a:rPr lang="en-US" b="1" dirty="0" smtClean="0"/>
              <a:t>tudent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500" b="1" dirty="0" smtClean="0">
                <a:latin typeface="+mj-lt"/>
              </a:rPr>
              <a:t>Celebrations of success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Q1: Text annotation! (“2 pieces”) and complete sentences (“The author’s claim is that…”)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Q4: Writing complete sentences to express </a:t>
            </a:r>
            <a:r>
              <a:rPr lang="en-US" dirty="0" smtClean="0">
                <a:latin typeface="+mj-lt"/>
              </a:rPr>
              <a:t>complex thoughts (“The author’s claim about the causes of conflict…”) </a:t>
            </a:r>
            <a:r>
              <a:rPr lang="en-US" dirty="0" smtClean="0">
                <a:latin typeface="+mj-lt"/>
              </a:rPr>
              <a:t>using new vocabulary/ ideas (“deliberately”)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sz="2500" b="1" dirty="0" smtClean="0">
                <a:latin typeface="+mj-lt"/>
              </a:rPr>
              <a:t>Areas still in need of growth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Q1: Correct use of commas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Q4: Inserting their own voice to </a:t>
            </a:r>
            <a:r>
              <a:rPr lang="en-US" dirty="0" smtClean="0">
                <a:latin typeface="+mj-lt"/>
              </a:rPr>
              <a:t>prevent </a:t>
            </a:r>
            <a:r>
              <a:rPr lang="en-US" dirty="0" smtClean="0">
                <a:latin typeface="+mj-lt"/>
              </a:rPr>
              <a:t>responses from sounding formulaic</a:t>
            </a:r>
            <a:endParaRPr lang="en-US" dirty="0" smtClean="0">
              <a:latin typeface="+mj-lt"/>
            </a:endParaRPr>
          </a:p>
        </p:txBody>
      </p:sp>
      <p:pic>
        <p:nvPicPr>
          <p:cNvPr id="5" name="Picture 4" descr="photo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51111" b="7901"/>
          <a:stretch/>
        </p:blipFill>
        <p:spPr>
          <a:xfrm>
            <a:off x="4318000" y="914400"/>
            <a:ext cx="4826000" cy="281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hoto 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3268" r="4259" b="3921"/>
          <a:stretch/>
        </p:blipFill>
        <p:spPr>
          <a:xfrm rot="5400000">
            <a:off x="5143500" y="2908300"/>
            <a:ext cx="3158065" cy="4809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b="1" dirty="0" smtClean="0"/>
              <a:t>Reflections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07928"/>
              </p:ext>
            </p:extLst>
          </p:nvPr>
        </p:nvGraphicFramePr>
        <p:xfrm>
          <a:off x="24345" y="1264920"/>
          <a:ext cx="843385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927"/>
                <a:gridCol w="42169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Positive Noticings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Challenges</a:t>
                      </a:r>
                      <a:endParaRPr lang="en-US" sz="3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dirty="0" smtClean="0"/>
                        <a:t>This protocol kept</a:t>
                      </a:r>
                      <a:r>
                        <a:rPr lang="en-US" sz="2000" baseline="0" dirty="0" smtClean="0"/>
                        <a:t> our planning conversations evidence-based and solutions-oriented</a:t>
                      </a:r>
                    </a:p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Student performance on (low-stakes) tasks was at the heart of our focused efforts</a:t>
                      </a:r>
                    </a:p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Targeted intervention helped us feel successful when we noticed our strategies working and helped us to trouble-shoot and adjust more effectively when our strategies didn’t work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dirty="0" smtClean="0"/>
                        <a:t>Protecting</a:t>
                      </a:r>
                      <a:r>
                        <a:rPr lang="en-US" sz="2000" baseline="0" dirty="0" smtClean="0"/>
                        <a:t> time to meet and reflect together each step of the way was a challenge and sometimes, our meetings felt rushed</a:t>
                      </a:r>
                    </a:p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We were not able to apply the strategies to the same type of writing (strategies created using narrative stories, strategies applied on argumentative short answers)</a:t>
                      </a:r>
                    </a:p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No two students responded the same way to our instructional strategies; this made it difficult for us to apply one strategy to one group and get consistent results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3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1014</TotalTime>
  <Words>644</Words>
  <Application>Microsoft Macintosh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 Collaborative Inquiry 6th grade ICT Humanities  Class   Co-teachers Daphne LaBua &amp; Rachel Heslowitz  @  The Urban Assembly Institute for New Technologies M410</vt:lpstr>
      <vt:lpstr>Overview</vt:lpstr>
      <vt:lpstr>Describing &amp; Analyzing Quartile 1</vt:lpstr>
      <vt:lpstr>Making Instructional Decisions Q1</vt:lpstr>
      <vt:lpstr>Describing &amp; Analyzing Quartile 4</vt:lpstr>
      <vt:lpstr>Making Instructional Decisions Q4</vt:lpstr>
      <vt:lpstr>Implementing Instruction</vt:lpstr>
      <vt:lpstr>Debriefing Student Outcomes</vt:lpstr>
      <vt:lpstr>Reflections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our Collaborative Inquiry</dc:title>
  <dc:creator>Stevenson Grace (M165)</dc:creator>
  <cp:lastModifiedBy>Ms. LaBua</cp:lastModifiedBy>
  <cp:revision>29</cp:revision>
  <dcterms:created xsi:type="dcterms:W3CDTF">2014-01-02T19:46:08Z</dcterms:created>
  <dcterms:modified xsi:type="dcterms:W3CDTF">2014-03-02T23:51:43Z</dcterms:modified>
</cp:coreProperties>
</file>