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
  </p:sldMasterIdLst>
  <p:notesMasterIdLst>
    <p:notesMasterId r:id="rId13"/>
  </p:notesMasterIdLst>
  <p:handoutMasterIdLst>
    <p:handoutMasterId r:id="rId14"/>
  </p:handoutMasterIdLst>
  <p:sldIdLst>
    <p:sldId id="256" r:id="rId2"/>
    <p:sldId id="261" r:id="rId3"/>
    <p:sldId id="267" r:id="rId4"/>
    <p:sldId id="258" r:id="rId5"/>
    <p:sldId id="257" r:id="rId6"/>
    <p:sldId id="262" r:id="rId7"/>
    <p:sldId id="264" r:id="rId8"/>
    <p:sldId id="263" r:id="rId9"/>
    <p:sldId id="265" r:id="rId10"/>
    <p:sldId id="266"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01" autoAdjust="0"/>
    <p:restoredTop sz="83333" autoAdjust="0"/>
  </p:normalViewPr>
  <p:slideViewPr>
    <p:cSldViewPr snapToGrid="0" snapToObjects="1">
      <p:cViewPr varScale="1">
        <p:scale>
          <a:sx n="77" d="100"/>
          <a:sy n="77" d="100"/>
        </p:scale>
        <p:origin x="-68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5E156D-0A0B-0E45-97AC-FD853C710DF4}" type="datetimeFigureOut">
              <a:rPr lang="en-US" smtClean="0"/>
              <a:t>5/7/14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302696-FE1D-8947-ACA1-60A6D5211D0B}" type="slidenum">
              <a:rPr lang="en-US" smtClean="0"/>
              <a:t>‹#›</a:t>
            </a:fld>
            <a:endParaRPr lang="en-US"/>
          </a:p>
        </p:txBody>
      </p:sp>
    </p:spTree>
    <p:extLst>
      <p:ext uri="{BB962C8B-B14F-4D97-AF65-F5344CB8AC3E}">
        <p14:creationId xmlns:p14="http://schemas.microsoft.com/office/powerpoint/2010/main" val="3051488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D042B7-84EC-CD4F-BAFC-AD18549F5E52}" type="datetimeFigureOut">
              <a:rPr lang="en-US" smtClean="0"/>
              <a:t>5/7/14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6AB4E4-334B-E24E-B3B2-2B9A169B137B}" type="slidenum">
              <a:rPr lang="en-US" smtClean="0"/>
              <a:t>‹#›</a:t>
            </a:fld>
            <a:endParaRPr lang="en-US"/>
          </a:p>
        </p:txBody>
      </p:sp>
    </p:spTree>
    <p:extLst>
      <p:ext uri="{BB962C8B-B14F-4D97-AF65-F5344CB8AC3E}">
        <p14:creationId xmlns:p14="http://schemas.microsoft.com/office/powerpoint/2010/main" val="32867620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6AB4E4-334B-E24E-B3B2-2B9A169B137B}" type="slidenum">
              <a:rPr lang="en-US" smtClean="0"/>
              <a:t>1</a:t>
            </a:fld>
            <a:endParaRPr lang="en-US"/>
          </a:p>
        </p:txBody>
      </p:sp>
    </p:spTree>
    <p:extLst>
      <p:ext uri="{BB962C8B-B14F-4D97-AF65-F5344CB8AC3E}">
        <p14:creationId xmlns:p14="http://schemas.microsoft.com/office/powerpoint/2010/main" val="24556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Ramapo for Children</a:t>
            </a:r>
            <a:r>
              <a:rPr lang="en-US" baseline="0" dirty="0" smtClean="0"/>
              <a:t> is an organization that partners with NYC schools to help build teacher capacity to address the social emotional needs of challenging learners (those who have not traditionally experienced success inside our classrooms). Last year, our network, the Urban Assembly established a partnership with Ramapo and funded the opportunity to four of the middle schools in its network.  This year, after some reflection and planning, the UA offered the opportunity to two of its middle schools. My school, M410, is one of those schools.</a:t>
            </a:r>
            <a:endParaRPr lang="en-US" dirty="0"/>
          </a:p>
        </p:txBody>
      </p:sp>
      <p:sp>
        <p:nvSpPr>
          <p:cNvPr id="4" name="Slide Number Placeholder 3"/>
          <p:cNvSpPr>
            <a:spLocks noGrp="1"/>
          </p:cNvSpPr>
          <p:nvPr>
            <p:ph type="sldNum" sz="quarter" idx="10"/>
          </p:nvPr>
        </p:nvSpPr>
        <p:spPr/>
        <p:txBody>
          <a:bodyPr/>
          <a:lstStyle/>
          <a:p>
            <a:fld id="{C86AB4E4-334B-E24E-B3B2-2B9A169B137B}" type="slidenum">
              <a:rPr lang="en-US" smtClean="0"/>
              <a:t>2</a:t>
            </a:fld>
            <a:endParaRPr lang="en-US"/>
          </a:p>
        </p:txBody>
      </p:sp>
    </p:spTree>
    <p:extLst>
      <p:ext uri="{BB962C8B-B14F-4D97-AF65-F5344CB8AC3E}">
        <p14:creationId xmlns:p14="http://schemas.microsoft.com/office/powerpoint/2010/main" val="3902061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Tech agreed to participate in this opportunity because it recognized that the mission of Ramapo was aligned to a recognizable need.</a:t>
            </a:r>
            <a:endParaRPr lang="en-US" dirty="0"/>
          </a:p>
        </p:txBody>
      </p:sp>
      <p:sp>
        <p:nvSpPr>
          <p:cNvPr id="4" name="Slide Number Placeholder 3"/>
          <p:cNvSpPr>
            <a:spLocks noGrp="1"/>
          </p:cNvSpPr>
          <p:nvPr>
            <p:ph type="sldNum" sz="quarter" idx="10"/>
          </p:nvPr>
        </p:nvSpPr>
        <p:spPr/>
        <p:txBody>
          <a:bodyPr/>
          <a:lstStyle/>
          <a:p>
            <a:fld id="{C86AB4E4-334B-E24E-B3B2-2B9A169B137B}" type="slidenum">
              <a:rPr lang="en-US" smtClean="0"/>
              <a:t>3</a:t>
            </a:fld>
            <a:endParaRPr lang="en-US"/>
          </a:p>
        </p:txBody>
      </p:sp>
    </p:spTree>
    <p:extLst>
      <p:ext uri="{BB962C8B-B14F-4D97-AF65-F5344CB8AC3E}">
        <p14:creationId xmlns:p14="http://schemas.microsoft.com/office/powerpoint/2010/main" val="1727326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6AB4E4-334B-E24E-B3B2-2B9A169B137B}" type="slidenum">
              <a:rPr lang="en-US" smtClean="0"/>
              <a:t>4</a:t>
            </a:fld>
            <a:endParaRPr lang="en-US"/>
          </a:p>
        </p:txBody>
      </p:sp>
    </p:spTree>
    <p:extLst>
      <p:ext uri="{BB962C8B-B14F-4D97-AF65-F5344CB8AC3E}">
        <p14:creationId xmlns:p14="http://schemas.microsoft.com/office/powerpoint/2010/main" val="270580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A9EB93D-344A-1349-8C2E-37618D319E96}" type="datetimeFigureOut">
              <a:rPr lang="en-US" smtClean="0"/>
              <a:t>5/7/14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9EB93D-344A-1349-8C2E-37618D319E96}" type="datetimeFigureOut">
              <a:rPr lang="en-US" smtClean="0"/>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88E0F-A001-AF48-87FA-9E1F8791E1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9EB93D-344A-1349-8C2E-37618D319E96}" type="datetimeFigureOut">
              <a:rPr lang="en-US" smtClean="0"/>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88E0F-A001-AF48-87FA-9E1F8791E12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9EB93D-344A-1349-8C2E-37618D319E96}" type="datetimeFigureOut">
              <a:rPr lang="en-US" smtClean="0"/>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88E0F-A001-AF48-87FA-9E1F8791E12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9EB93D-344A-1349-8C2E-37618D319E96}" type="datetimeFigureOut">
              <a:rPr lang="en-US" smtClean="0"/>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88E0F-A001-AF48-87FA-9E1F8791E12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A9EB93D-344A-1349-8C2E-37618D319E96}" type="datetimeFigureOut">
              <a:rPr lang="en-US" smtClean="0"/>
              <a:t>5/7/14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88E0F-A001-AF48-87FA-9E1F8791E12A}"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9EB93D-344A-1349-8C2E-37618D319E96}" type="datetimeFigureOut">
              <a:rPr lang="en-US" smtClean="0"/>
              <a:t>5/7/14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388E0F-A001-AF48-87FA-9E1F8791E12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9EB93D-344A-1349-8C2E-37618D319E96}" type="datetimeFigureOut">
              <a:rPr lang="en-US" smtClean="0"/>
              <a:t>5/7/14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388E0F-A001-AF48-87FA-9E1F8791E12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EB93D-344A-1349-8C2E-37618D319E96}" type="datetimeFigureOut">
              <a:rPr lang="en-US" smtClean="0"/>
              <a:t>5/7/14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388E0F-A001-AF48-87FA-9E1F8791E1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A9EB93D-344A-1349-8C2E-37618D319E96}" type="datetimeFigureOut">
              <a:rPr lang="en-US" smtClean="0"/>
              <a:t>5/7/14</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9EB93D-344A-1349-8C2E-37618D319E96}" type="datetimeFigureOut">
              <a:rPr lang="en-US" smtClean="0"/>
              <a:t>5/7/14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EE388E0F-A001-AF48-87FA-9E1F8791E12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A9EB93D-344A-1349-8C2E-37618D319E96}" type="datetimeFigureOut">
              <a:rPr lang="en-US" smtClean="0"/>
              <a:t>5/7/14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E388E0F-A001-AF48-87FA-9E1F8791E12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The 2014 </a:t>
            </a:r>
            <a:br>
              <a:rPr lang="en-US" b="1" dirty="0" smtClean="0"/>
            </a:br>
            <a:r>
              <a:rPr lang="en-US" b="1" dirty="0" smtClean="0"/>
              <a:t>New Tech - Ramapo </a:t>
            </a:r>
            <a:r>
              <a:rPr lang="en-US" b="1" dirty="0" smtClean="0"/>
              <a:t>Partnership</a:t>
            </a:r>
            <a:endParaRPr lang="en-US" b="1" dirty="0"/>
          </a:p>
        </p:txBody>
      </p:sp>
      <p:sp>
        <p:nvSpPr>
          <p:cNvPr id="3" name="Subtitle 2"/>
          <p:cNvSpPr>
            <a:spLocks noGrp="1"/>
          </p:cNvSpPr>
          <p:nvPr>
            <p:ph type="subTitle" idx="1"/>
          </p:nvPr>
        </p:nvSpPr>
        <p:spPr/>
        <p:txBody>
          <a:bodyPr>
            <a:normAutofit/>
          </a:bodyPr>
          <a:lstStyle/>
          <a:p>
            <a:endParaRPr lang="en-US" dirty="0" smtClean="0"/>
          </a:p>
          <a:p>
            <a:r>
              <a:rPr lang="en-US" b="1" dirty="0" smtClean="0"/>
              <a:t>Daphne </a:t>
            </a:r>
            <a:r>
              <a:rPr lang="en-US" b="1" dirty="0" smtClean="0"/>
              <a:t>Myrto </a:t>
            </a:r>
            <a:r>
              <a:rPr lang="en-US" b="1" dirty="0" smtClean="0"/>
              <a:t>LaBua</a:t>
            </a:r>
          </a:p>
          <a:p>
            <a:r>
              <a:rPr lang="en-US" sz="1500" i="1" dirty="0" smtClean="0"/>
              <a:t>Bank Street Principal’s Institute</a:t>
            </a:r>
          </a:p>
          <a:p>
            <a:r>
              <a:rPr lang="en-US" sz="1500" i="1" dirty="0" smtClean="0"/>
              <a:t>Wallace Fellow</a:t>
            </a:r>
            <a:endParaRPr lang="en-US" sz="1500" i="1" dirty="0"/>
          </a:p>
        </p:txBody>
      </p:sp>
    </p:spTree>
    <p:extLst>
      <p:ext uri="{BB962C8B-B14F-4D97-AF65-F5344CB8AC3E}">
        <p14:creationId xmlns:p14="http://schemas.microsoft.com/office/powerpoint/2010/main" val="23076063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images.jpg"/>
          <p:cNvPicPr>
            <a:picLocks noGrp="1" noChangeAspect="1"/>
          </p:cNvPicPr>
          <p:nvPr>
            <p:ph sz="quarter" idx="14"/>
          </p:nvPr>
        </p:nvPicPr>
        <p:blipFill>
          <a:blip r:embed="rId2">
            <a:extLst>
              <a:ext uri="{28A0092B-C50C-407E-A947-70E740481C1C}">
                <a14:useLocalDpi xmlns:a14="http://schemas.microsoft.com/office/drawing/2010/main" val="0"/>
              </a:ext>
            </a:extLst>
          </a:blip>
          <a:srcRect t="-29476" b="-29476"/>
          <a:stretch>
            <a:fillRect/>
          </a:stretch>
        </p:blipFill>
        <p:spPr>
          <a:xfrm>
            <a:off x="4903789" y="1639888"/>
            <a:ext cx="3360737" cy="4167187"/>
          </a:xfrm>
        </p:spPr>
      </p:pic>
      <p:sp>
        <p:nvSpPr>
          <p:cNvPr id="7" name="Title 6"/>
          <p:cNvSpPr>
            <a:spLocks noGrp="1"/>
          </p:cNvSpPr>
          <p:nvPr>
            <p:ph type="title"/>
          </p:nvPr>
        </p:nvSpPr>
        <p:spPr>
          <a:xfrm>
            <a:off x="1040264" y="626926"/>
            <a:ext cx="7024744" cy="634664"/>
          </a:xfrm>
        </p:spPr>
        <p:txBody>
          <a:bodyPr>
            <a:normAutofit fontScale="90000"/>
          </a:bodyPr>
          <a:lstStyle/>
          <a:p>
            <a:r>
              <a:rPr lang="en-US" dirty="0" smtClean="0"/>
              <a:t>Next Steps</a:t>
            </a:r>
            <a:endParaRPr lang="en-US" dirty="0"/>
          </a:p>
        </p:txBody>
      </p:sp>
      <p:sp>
        <p:nvSpPr>
          <p:cNvPr id="8" name="Content Placeholder 7"/>
          <p:cNvSpPr>
            <a:spLocks noGrp="1"/>
          </p:cNvSpPr>
          <p:nvPr>
            <p:ph sz="quarter" idx="13"/>
          </p:nvPr>
        </p:nvSpPr>
        <p:spPr>
          <a:xfrm>
            <a:off x="627017" y="1398526"/>
            <a:ext cx="5257298" cy="5304752"/>
          </a:xfrm>
        </p:spPr>
        <p:txBody>
          <a:bodyPr>
            <a:normAutofit lnSpcReduction="10000"/>
          </a:bodyPr>
          <a:lstStyle/>
          <a:p>
            <a:r>
              <a:rPr lang="en-US" b="1" dirty="0" smtClean="0"/>
              <a:t>Group: </a:t>
            </a:r>
            <a:r>
              <a:rPr lang="en-US" dirty="0"/>
              <a:t>Plan a Stepping Up </a:t>
            </a:r>
            <a:r>
              <a:rPr lang="en-US" dirty="0" smtClean="0"/>
              <a:t>Ceremony</a:t>
            </a:r>
            <a:endParaRPr lang="en-US" b="1" dirty="0" smtClean="0"/>
          </a:p>
          <a:p>
            <a:r>
              <a:rPr lang="en-US" b="1" dirty="0" smtClean="0"/>
              <a:t>School: </a:t>
            </a:r>
            <a:r>
              <a:rPr lang="en-US" dirty="0" smtClean="0"/>
              <a:t>Use Reflective Surveys to assess impact of the program </a:t>
            </a:r>
          </a:p>
          <a:p>
            <a:pPr lvl="1">
              <a:buFont typeface="Wingdings" charset="2"/>
              <a:buChar char="ü"/>
            </a:pPr>
            <a:r>
              <a:rPr lang="en-US" dirty="0" smtClean="0"/>
              <a:t>Students</a:t>
            </a:r>
          </a:p>
          <a:p>
            <a:pPr lvl="1"/>
            <a:r>
              <a:rPr lang="en-US" dirty="0" smtClean="0"/>
              <a:t>Teachers </a:t>
            </a:r>
          </a:p>
          <a:p>
            <a:pPr lvl="1"/>
            <a:r>
              <a:rPr lang="en-US" dirty="0" smtClean="0"/>
              <a:t>Administration</a:t>
            </a:r>
            <a:endParaRPr lang="en-US" dirty="0"/>
          </a:p>
          <a:p>
            <a:r>
              <a:rPr lang="en-US" b="1" dirty="0" smtClean="0"/>
              <a:t>Partnership’s Future:</a:t>
            </a:r>
          </a:p>
          <a:p>
            <a:pPr lvl="1"/>
            <a:r>
              <a:rPr lang="en-US" dirty="0" smtClean="0"/>
              <a:t>Meet with principal &amp; Ramapo coach </a:t>
            </a:r>
          </a:p>
          <a:p>
            <a:pPr lvl="1"/>
            <a:r>
              <a:rPr lang="en-US" dirty="0" smtClean="0"/>
              <a:t>Meet with UA Student Opportunities Coordinator &amp; Ramapo administrators</a:t>
            </a:r>
          </a:p>
        </p:txBody>
      </p:sp>
    </p:spTree>
    <p:extLst>
      <p:ext uri="{BB962C8B-B14F-4D97-AF65-F5344CB8AC3E}">
        <p14:creationId xmlns:p14="http://schemas.microsoft.com/office/powerpoint/2010/main" val="3089011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8">
                                            <p:txEl>
                                              <p:pRg st="6" end="6"/>
                                            </p:txEl>
                                          </p:spTgt>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3490" y="2619090"/>
            <a:ext cx="7024744" cy="1143000"/>
          </a:xfrm>
        </p:spPr>
        <p:txBody>
          <a:bodyPr/>
          <a:lstStyle/>
          <a:p>
            <a:pPr algn="ctr"/>
            <a:r>
              <a:rPr lang="en-US" dirty="0" smtClean="0"/>
              <a:t>Thank you for listening!!</a:t>
            </a:r>
            <a:endParaRPr lang="en-US" dirty="0"/>
          </a:p>
        </p:txBody>
      </p:sp>
      <p:pic>
        <p:nvPicPr>
          <p:cNvPr id="8" name="Picture 7" descr="13582119241366942069thank-you-m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1829" y="731429"/>
            <a:ext cx="2743200" cy="2523744"/>
          </a:xfrm>
          <a:prstGeom prst="rect">
            <a:avLst/>
          </a:prstGeom>
        </p:spPr>
      </p:pic>
    </p:spTree>
    <p:extLst>
      <p:ext uri="{BB962C8B-B14F-4D97-AF65-F5344CB8AC3E}">
        <p14:creationId xmlns:p14="http://schemas.microsoft.com/office/powerpoint/2010/main" val="41028515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Ramapo for Children</a:t>
            </a:r>
            <a:endParaRPr lang="en-US" dirty="0"/>
          </a:p>
        </p:txBody>
      </p:sp>
      <p:pic>
        <p:nvPicPr>
          <p:cNvPr id="5" name="Content Placeholder 4" descr="Ramapo Flyer Snapshot.png"/>
          <p:cNvPicPr>
            <a:picLocks noGrp="1" noChangeAspect="1"/>
          </p:cNvPicPr>
          <p:nvPr>
            <p:ph sz="quarter" idx="13"/>
          </p:nvPr>
        </p:nvPicPr>
        <p:blipFill>
          <a:blip r:embed="rId3">
            <a:extLst>
              <a:ext uri="{28A0092B-C50C-407E-A947-70E740481C1C}">
                <a14:useLocalDpi xmlns:a14="http://schemas.microsoft.com/office/drawing/2010/main" val="0"/>
              </a:ext>
            </a:extLst>
          </a:blip>
          <a:srcRect t="12209" b="12209"/>
          <a:stretch>
            <a:fillRect/>
          </a:stretch>
        </p:blipFill>
        <p:spPr>
          <a:xfrm rot="21116056">
            <a:off x="1042416" y="2313432"/>
            <a:ext cx="3419856" cy="3493008"/>
          </a:xfrm>
        </p:spPr>
      </p:pic>
      <p:pic>
        <p:nvPicPr>
          <p:cNvPr id="8" name="Content Placeholder 7" descr="Screen Shot 2014-05-07 at 9.59.00 AM.png"/>
          <p:cNvPicPr>
            <a:picLocks noGrp="1" noChangeAspect="1"/>
          </p:cNvPicPr>
          <p:nvPr>
            <p:ph sz="quarter" idx="14"/>
          </p:nvPr>
        </p:nvPicPr>
        <p:blipFill>
          <a:blip r:embed="rId4">
            <a:extLst>
              <a:ext uri="{28A0092B-C50C-407E-A947-70E740481C1C}">
                <a14:useLocalDpi xmlns:a14="http://schemas.microsoft.com/office/drawing/2010/main" val="0"/>
              </a:ext>
            </a:extLst>
          </a:blip>
          <a:srcRect t="-66044" b="-66044"/>
          <a:stretch>
            <a:fillRect/>
          </a:stretch>
        </p:blipFill>
        <p:spPr>
          <a:xfrm>
            <a:off x="4645151" y="2022775"/>
            <a:ext cx="3922405" cy="4006307"/>
          </a:xfrm>
        </p:spPr>
      </p:pic>
      <p:pic>
        <p:nvPicPr>
          <p:cNvPr id="9" name="Picture 8" descr="CC000543.png"/>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5803929" y="2378981"/>
            <a:ext cx="2763628" cy="3983353"/>
          </a:xfrm>
          <a:prstGeom prst="rect">
            <a:avLst/>
          </a:prstGeom>
        </p:spPr>
      </p:pic>
    </p:spTree>
    <p:extLst>
      <p:ext uri="{BB962C8B-B14F-4D97-AF65-F5344CB8AC3E}">
        <p14:creationId xmlns:p14="http://schemas.microsoft.com/office/powerpoint/2010/main" val="12426607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dirty="0" smtClean="0"/>
              <a:t>Internship Project</a:t>
            </a:r>
            <a:endParaRPr lang="en-US" dirty="0"/>
          </a:p>
        </p:txBody>
      </p:sp>
      <p:sp>
        <p:nvSpPr>
          <p:cNvPr id="6" name="Content Placeholder 5"/>
          <p:cNvSpPr>
            <a:spLocks noGrp="1"/>
          </p:cNvSpPr>
          <p:nvPr>
            <p:ph idx="1"/>
          </p:nvPr>
        </p:nvSpPr>
        <p:spPr>
          <a:xfrm>
            <a:off x="1043492" y="2323652"/>
            <a:ext cx="7289300" cy="4089023"/>
          </a:xfrm>
        </p:spPr>
        <p:txBody>
          <a:bodyPr>
            <a:normAutofit/>
          </a:bodyPr>
          <a:lstStyle/>
          <a:p>
            <a:r>
              <a:rPr lang="en-US" b="1" dirty="0" smtClean="0"/>
              <a:t>Our school needs to support its students in: </a:t>
            </a:r>
          </a:p>
          <a:p>
            <a:pPr marL="822960" lvl="1" indent="-457200">
              <a:buFont typeface="+mj-lt"/>
              <a:buAutoNum type="arabicPeriod"/>
            </a:pPr>
            <a:r>
              <a:rPr lang="en-US" dirty="0"/>
              <a:t>E</a:t>
            </a:r>
            <a:r>
              <a:rPr lang="en-US" dirty="0" smtClean="0"/>
              <a:t>stablishing and maintaining positive relationships </a:t>
            </a:r>
          </a:p>
          <a:p>
            <a:pPr marL="822960" lvl="1" indent="-457200">
              <a:buFont typeface="+mj-lt"/>
              <a:buAutoNum type="arabicPeriod"/>
            </a:pPr>
            <a:r>
              <a:rPr lang="en-US" dirty="0"/>
              <a:t>B</a:t>
            </a:r>
            <a:r>
              <a:rPr lang="en-US" dirty="0" smtClean="0"/>
              <a:t>uilding their personal confidence</a:t>
            </a:r>
          </a:p>
          <a:p>
            <a:pPr marL="822960" lvl="1" indent="-457200">
              <a:buFont typeface="+mj-lt"/>
              <a:buAutoNum type="arabicPeriod"/>
            </a:pPr>
            <a:r>
              <a:rPr lang="en-US" dirty="0" smtClean="0"/>
              <a:t>Helping them to make better behavioral choices in our classrooms</a:t>
            </a:r>
          </a:p>
          <a:p>
            <a:r>
              <a:rPr lang="en-US" b="1" dirty="0" smtClean="0"/>
              <a:t>2013 Reflection</a:t>
            </a:r>
          </a:p>
          <a:p>
            <a:r>
              <a:rPr lang="en-US" b="1" dirty="0" smtClean="0"/>
              <a:t>2014 Challenge</a:t>
            </a:r>
            <a:r>
              <a:rPr lang="en-US" dirty="0" smtClean="0"/>
              <a:t>: How do we need to change the program to meet our needs as a school?</a:t>
            </a:r>
            <a:endParaRPr lang="en-US" dirty="0"/>
          </a:p>
          <a:p>
            <a:endParaRPr lang="en-US" dirty="0"/>
          </a:p>
        </p:txBody>
      </p:sp>
      <p:pic>
        <p:nvPicPr>
          <p:cNvPr id="7" name="Content Placeholder 3" descr="eager_class.png"/>
          <p:cNvPicPr>
            <a:picLocks noChangeAspect="1"/>
          </p:cNvPicPr>
          <p:nvPr/>
        </p:nvPicPr>
        <p:blipFill>
          <a:blip r:embed="rId3">
            <a:extLst>
              <a:ext uri="{28A0092B-C50C-407E-A947-70E740481C1C}">
                <a14:useLocalDpi xmlns:a14="http://schemas.microsoft.com/office/drawing/2010/main" val="0"/>
              </a:ext>
            </a:extLst>
          </a:blip>
          <a:srcRect l="6070" r="6070"/>
          <a:stretch>
            <a:fillRect/>
          </a:stretch>
        </p:blipFill>
        <p:spPr>
          <a:xfrm>
            <a:off x="604610" y="356259"/>
            <a:ext cx="1926192" cy="1967393"/>
          </a:xfrm>
          <a:prstGeom prst="rect">
            <a:avLst/>
          </a:prstGeom>
        </p:spPr>
      </p:pic>
    </p:spTree>
    <p:extLst>
      <p:ext uri="{BB962C8B-B14F-4D97-AF65-F5344CB8AC3E}">
        <p14:creationId xmlns:p14="http://schemas.microsoft.com/office/powerpoint/2010/main" val="2371831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416" y="850301"/>
            <a:ext cx="7024744" cy="1143000"/>
          </a:xfrm>
        </p:spPr>
        <p:txBody>
          <a:bodyPr>
            <a:normAutofit fontScale="90000"/>
          </a:bodyPr>
          <a:lstStyle/>
          <a:p>
            <a:r>
              <a:rPr lang="en-US" dirty="0" smtClean="0"/>
              <a:t>Thoughtful Planning:</a:t>
            </a:r>
            <a:br>
              <a:rPr lang="en-US" dirty="0" smtClean="0"/>
            </a:br>
            <a:r>
              <a:rPr lang="en-US" dirty="0" smtClean="0"/>
              <a:t>Addressing Our Needs</a:t>
            </a:r>
            <a:endParaRPr lang="en-US" dirty="0"/>
          </a:p>
        </p:txBody>
      </p:sp>
      <p:pic>
        <p:nvPicPr>
          <p:cNvPr id="4" name="Content Placeholder 3" descr="eager_class.png"/>
          <p:cNvPicPr>
            <a:picLocks noGrp="1" noChangeAspect="1"/>
          </p:cNvPicPr>
          <p:nvPr>
            <p:ph sz="quarter" idx="13"/>
          </p:nvPr>
        </p:nvPicPr>
        <p:blipFill>
          <a:blip r:embed="rId3">
            <a:extLst>
              <a:ext uri="{28A0092B-C50C-407E-A947-70E740481C1C}">
                <a14:useLocalDpi xmlns:a14="http://schemas.microsoft.com/office/drawing/2010/main" val="0"/>
              </a:ext>
            </a:extLst>
          </a:blip>
          <a:srcRect l="6070" r="6070"/>
          <a:stretch>
            <a:fillRect/>
          </a:stretch>
        </p:blipFill>
        <p:spPr/>
      </p:pic>
      <p:sp>
        <p:nvSpPr>
          <p:cNvPr id="5" name="Content Placeholder 4"/>
          <p:cNvSpPr>
            <a:spLocks noGrp="1"/>
          </p:cNvSpPr>
          <p:nvPr>
            <p:ph sz="quarter" idx="14"/>
          </p:nvPr>
        </p:nvSpPr>
        <p:spPr>
          <a:xfrm>
            <a:off x="4462272" y="1993301"/>
            <a:ext cx="4195777" cy="4558780"/>
          </a:xfrm>
        </p:spPr>
        <p:txBody>
          <a:bodyPr>
            <a:normAutofit/>
          </a:bodyPr>
          <a:lstStyle/>
          <a:p>
            <a:pPr marL="457200" indent="-457200">
              <a:buFont typeface="Arial"/>
              <a:buChar char="•"/>
            </a:pPr>
            <a:r>
              <a:rPr lang="en-US" b="1" dirty="0" smtClean="0"/>
              <a:t>WHO?</a:t>
            </a:r>
          </a:p>
          <a:p>
            <a:pPr marL="754380" lvl="1" indent="-457200">
              <a:buFont typeface="Arial"/>
              <a:buChar char="•"/>
            </a:pPr>
            <a:r>
              <a:rPr lang="en-US" dirty="0" smtClean="0"/>
              <a:t>19 boys</a:t>
            </a:r>
          </a:p>
          <a:p>
            <a:pPr marL="754380" lvl="1" indent="-457200">
              <a:buFont typeface="Arial"/>
              <a:buChar char="•"/>
            </a:pPr>
            <a:r>
              <a:rPr lang="en-US" dirty="0"/>
              <a:t>G</a:t>
            </a:r>
            <a:r>
              <a:rPr lang="en-US" dirty="0" smtClean="0"/>
              <a:t>rades 6-8</a:t>
            </a:r>
            <a:endParaRPr lang="en-US" dirty="0"/>
          </a:p>
          <a:p>
            <a:pPr marL="457200" indent="-457200">
              <a:buFont typeface="Arial"/>
              <a:buChar char="•"/>
            </a:pPr>
            <a:r>
              <a:rPr lang="en-US" b="1" dirty="0" smtClean="0"/>
              <a:t>WHAT? </a:t>
            </a:r>
          </a:p>
          <a:p>
            <a:pPr marL="754380" lvl="1" indent="-457200">
              <a:buFont typeface="Arial"/>
              <a:buChar char="•"/>
            </a:pPr>
            <a:r>
              <a:rPr lang="en-US" dirty="0" smtClean="0"/>
              <a:t>A </a:t>
            </a:r>
            <a:r>
              <a:rPr lang="en-US" dirty="0" smtClean="0"/>
              <a:t>clear(</a:t>
            </a:r>
            <a:r>
              <a:rPr lang="en-US" dirty="0" err="1" smtClean="0"/>
              <a:t>er</a:t>
            </a:r>
            <a:r>
              <a:rPr lang="en-US" dirty="0" smtClean="0"/>
              <a:t>) </a:t>
            </a:r>
            <a:r>
              <a:rPr lang="en-US" dirty="0" smtClean="0"/>
              <a:t>vision</a:t>
            </a:r>
            <a:endParaRPr lang="en-US" dirty="0" smtClean="0"/>
          </a:p>
          <a:p>
            <a:pPr marL="457200" indent="-457200">
              <a:buFont typeface="Arial"/>
              <a:buChar char="•"/>
            </a:pPr>
            <a:r>
              <a:rPr lang="en-US" b="1" dirty="0" smtClean="0"/>
              <a:t>WHY?</a:t>
            </a:r>
          </a:p>
          <a:p>
            <a:pPr marL="754380" lvl="1" indent="-457200">
              <a:buFont typeface="Arial"/>
              <a:buChar char="•"/>
            </a:pPr>
            <a:r>
              <a:rPr lang="en-US" dirty="0" smtClean="0"/>
              <a:t>Social-emotional development</a:t>
            </a:r>
            <a:r>
              <a:rPr lang="en-US" dirty="0"/>
              <a:t> </a:t>
            </a:r>
            <a:endParaRPr lang="en-US" dirty="0" smtClean="0"/>
          </a:p>
          <a:p>
            <a:pPr marL="457200" indent="-457200">
              <a:buFont typeface="Arial"/>
              <a:buChar char="•"/>
            </a:pPr>
            <a:r>
              <a:rPr lang="en-US" b="1" dirty="0" smtClean="0"/>
              <a:t>HOW? </a:t>
            </a:r>
          </a:p>
          <a:p>
            <a:pPr marL="754380" lvl="1" indent="-457200">
              <a:buFont typeface="Arial"/>
              <a:buChar char="•"/>
            </a:pPr>
            <a:r>
              <a:rPr lang="en-US" dirty="0" smtClean="0"/>
              <a:t>Greater school-based support</a:t>
            </a:r>
          </a:p>
        </p:txBody>
      </p:sp>
    </p:spTree>
    <p:extLst>
      <p:ext uri="{BB962C8B-B14F-4D97-AF65-F5344CB8AC3E}">
        <p14:creationId xmlns:p14="http://schemas.microsoft.com/office/powerpoint/2010/main" val="6686988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Ramap</a:t>
            </a:r>
            <a:r>
              <a:rPr lang="en-US" dirty="0" smtClean="0"/>
              <a:t>o @ New Tech </a:t>
            </a:r>
            <a:br>
              <a:rPr lang="en-US" dirty="0" smtClean="0"/>
            </a:br>
            <a:r>
              <a:rPr lang="en-US" dirty="0" smtClean="0"/>
              <a:t>Program Components</a:t>
            </a:r>
            <a:endParaRPr lang="en-US" dirty="0"/>
          </a:p>
        </p:txBody>
      </p:sp>
      <p:pic>
        <p:nvPicPr>
          <p:cNvPr id="4" name="Content Placeholder 3" descr="IMG_6252.JPG"/>
          <p:cNvPicPr>
            <a:picLocks noGrp="1" noChangeAspect="1"/>
          </p:cNvPicPr>
          <p:nvPr>
            <p:ph sz="quarter" idx="13"/>
          </p:nvPr>
        </p:nvPicPr>
        <p:blipFill>
          <a:blip r:embed="rId2">
            <a:extLst>
              <a:ext uri="{28A0092B-C50C-407E-A947-70E740481C1C}">
                <a14:useLocalDpi xmlns:a14="http://schemas.microsoft.com/office/drawing/2010/main" val="0"/>
              </a:ext>
            </a:extLst>
          </a:blip>
          <a:srcRect l="17378" r="17378"/>
          <a:stretch>
            <a:fillRect/>
          </a:stretch>
        </p:blipFill>
        <p:spPr/>
      </p:pic>
      <p:sp>
        <p:nvSpPr>
          <p:cNvPr id="3" name="Content Placeholder 2"/>
          <p:cNvSpPr>
            <a:spLocks noGrp="1"/>
          </p:cNvSpPr>
          <p:nvPr>
            <p:ph sz="quarter" idx="14"/>
          </p:nvPr>
        </p:nvSpPr>
        <p:spPr>
          <a:xfrm>
            <a:off x="4645151" y="2313430"/>
            <a:ext cx="3858013" cy="4083755"/>
          </a:xfrm>
        </p:spPr>
        <p:txBody>
          <a:bodyPr>
            <a:normAutofit fontScale="92500" lnSpcReduction="10000"/>
          </a:bodyPr>
          <a:lstStyle/>
          <a:p>
            <a:r>
              <a:rPr lang="en-US" b="1" dirty="0" smtClean="0"/>
              <a:t>School-Based Support</a:t>
            </a:r>
          </a:p>
          <a:p>
            <a:pPr marL="822960" lvl="1" indent="-457200">
              <a:buFont typeface="+mj-lt"/>
              <a:buAutoNum type="arabicPeriod"/>
            </a:pPr>
            <a:r>
              <a:rPr lang="en-US" dirty="0" smtClean="0"/>
              <a:t>Weekly Meetings</a:t>
            </a:r>
          </a:p>
          <a:p>
            <a:pPr marL="822960" lvl="1" indent="-457200">
              <a:buFont typeface="+mj-lt"/>
              <a:buAutoNum type="arabicPeriod"/>
            </a:pPr>
            <a:r>
              <a:rPr lang="en-US" dirty="0"/>
              <a:t>Small Group </a:t>
            </a:r>
            <a:r>
              <a:rPr lang="en-US" dirty="0" smtClean="0"/>
              <a:t>Advisories</a:t>
            </a:r>
          </a:p>
          <a:p>
            <a:pPr marL="822960" lvl="1" indent="-457200">
              <a:buFont typeface="+mj-lt"/>
              <a:buAutoNum type="arabicPeriod"/>
            </a:pPr>
            <a:r>
              <a:rPr lang="en-US" dirty="0" smtClean="0"/>
              <a:t>Peer mentorship</a:t>
            </a:r>
            <a:endParaRPr lang="en-US" dirty="0"/>
          </a:p>
          <a:p>
            <a:pPr marL="822960" lvl="1" indent="-457200">
              <a:buFont typeface="+mj-lt"/>
              <a:buAutoNum type="arabicPeriod"/>
            </a:pPr>
            <a:r>
              <a:rPr lang="en-US" dirty="0"/>
              <a:t>Weekly Facilitator’s </a:t>
            </a:r>
            <a:r>
              <a:rPr lang="en-US" dirty="0" smtClean="0"/>
              <a:t>Meetings</a:t>
            </a:r>
          </a:p>
          <a:p>
            <a:r>
              <a:rPr lang="en-US" b="1" dirty="0" smtClean="0"/>
              <a:t>Ramapo Support</a:t>
            </a:r>
          </a:p>
          <a:p>
            <a:pPr lvl="1"/>
            <a:r>
              <a:rPr lang="en-US" dirty="0" smtClean="0"/>
              <a:t>2 Weekend Leadership Retreats to Rhinebeck, NY</a:t>
            </a:r>
          </a:p>
          <a:p>
            <a:pPr lvl="1"/>
            <a:r>
              <a:rPr lang="en-US" dirty="0" smtClean="0"/>
              <a:t>Ramapo coaching teachers</a:t>
            </a:r>
          </a:p>
        </p:txBody>
      </p:sp>
    </p:spTree>
    <p:extLst>
      <p:ext uri="{BB962C8B-B14F-4D97-AF65-F5344CB8AC3E}">
        <p14:creationId xmlns:p14="http://schemas.microsoft.com/office/powerpoint/2010/main" val="20039658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Ramap</a:t>
            </a:r>
            <a:r>
              <a:rPr lang="en-US" dirty="0" smtClean="0"/>
              <a:t>o @ New Tech </a:t>
            </a:r>
            <a:br>
              <a:rPr lang="en-US" dirty="0" smtClean="0"/>
            </a:br>
            <a:r>
              <a:rPr lang="en-US" b="1" dirty="0" smtClean="0"/>
              <a:t>Weekly Meetings </a:t>
            </a:r>
            <a:r>
              <a:rPr lang="en-US" dirty="0" smtClean="0"/>
              <a:t>&amp; </a:t>
            </a:r>
            <a:r>
              <a:rPr lang="en-US" b="1" dirty="0" smtClean="0"/>
              <a:t>Retreats</a:t>
            </a:r>
            <a:endParaRPr lang="en-US" b="1" dirty="0"/>
          </a:p>
        </p:txBody>
      </p:sp>
      <p:pic>
        <p:nvPicPr>
          <p:cNvPr id="8" name="Content Placeholder 7" descr="IMG_4789.JPG"/>
          <p:cNvPicPr>
            <a:picLocks noGrp="1" noChangeAspect="1"/>
          </p:cNvPicPr>
          <p:nvPr>
            <p:ph sz="quarter" idx="14"/>
          </p:nvPr>
        </p:nvPicPr>
        <p:blipFill>
          <a:blip r:embed="rId2">
            <a:extLst>
              <a:ext uri="{28A0092B-C50C-407E-A947-70E740481C1C}">
                <a14:useLocalDpi xmlns:a14="http://schemas.microsoft.com/office/drawing/2010/main" val="0"/>
              </a:ext>
            </a:extLst>
          </a:blip>
          <a:srcRect l="17378" r="17378"/>
          <a:stretch>
            <a:fillRect/>
          </a:stretch>
        </p:blipFill>
        <p:spPr/>
      </p:pic>
      <p:pic>
        <p:nvPicPr>
          <p:cNvPr id="9" name="Content Placeholder 6" descr="photo (1).JPG"/>
          <p:cNvPicPr>
            <a:picLocks/>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449" t="2031" r="1423"/>
          <a:stretch/>
        </p:blipFill>
        <p:spPr>
          <a:xfrm>
            <a:off x="1042416" y="2313432"/>
            <a:ext cx="3419856" cy="36064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62400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March 2014</a:t>
            </a:r>
            <a:br>
              <a:rPr lang="en-US" dirty="0" smtClean="0"/>
            </a:br>
            <a:r>
              <a:rPr lang="en-US" dirty="0" smtClean="0"/>
              <a:t>Reflection</a:t>
            </a:r>
            <a:endParaRPr lang="en-US" dirty="0"/>
          </a:p>
        </p:txBody>
      </p:sp>
      <p:sp>
        <p:nvSpPr>
          <p:cNvPr id="6" name="Text Placeholder 5"/>
          <p:cNvSpPr>
            <a:spLocks noGrp="1"/>
          </p:cNvSpPr>
          <p:nvPr>
            <p:ph type="body" idx="1"/>
          </p:nvPr>
        </p:nvSpPr>
        <p:spPr/>
        <p:txBody>
          <a:bodyPr/>
          <a:lstStyle/>
          <a:p>
            <a:r>
              <a:rPr lang="en-US" dirty="0" smtClean="0"/>
              <a:t>Challenge</a:t>
            </a:r>
            <a:endParaRPr lang="en-US" dirty="0"/>
          </a:p>
        </p:txBody>
      </p:sp>
      <p:sp>
        <p:nvSpPr>
          <p:cNvPr id="5" name="Content Placeholder 4"/>
          <p:cNvSpPr>
            <a:spLocks noGrp="1"/>
          </p:cNvSpPr>
          <p:nvPr>
            <p:ph sz="half" idx="2"/>
          </p:nvPr>
        </p:nvSpPr>
        <p:spPr/>
        <p:txBody>
          <a:bodyPr>
            <a:normAutofit lnSpcReduction="10000"/>
          </a:bodyPr>
          <a:lstStyle/>
          <a:p>
            <a:r>
              <a:rPr lang="en-US" dirty="0" smtClean="0"/>
              <a:t>No Shared Vision or Collective Ownership of Program among facilitators</a:t>
            </a:r>
            <a:endParaRPr lang="en-US" dirty="0"/>
          </a:p>
          <a:p>
            <a:pPr lvl="1"/>
            <a:r>
              <a:rPr lang="en-US" dirty="0" smtClean="0"/>
              <a:t>Communication &amp; consistency among the facilitators  </a:t>
            </a:r>
            <a:endParaRPr lang="en-US" dirty="0"/>
          </a:p>
        </p:txBody>
      </p:sp>
      <p:sp>
        <p:nvSpPr>
          <p:cNvPr id="7" name="Text Placeholder 6"/>
          <p:cNvSpPr>
            <a:spLocks noGrp="1"/>
          </p:cNvSpPr>
          <p:nvPr>
            <p:ph type="body" sz="quarter" idx="3"/>
          </p:nvPr>
        </p:nvSpPr>
        <p:spPr/>
        <p:txBody>
          <a:bodyPr/>
          <a:lstStyle/>
          <a:p>
            <a:r>
              <a:rPr lang="en-US" dirty="0" smtClean="0"/>
              <a:t>Resolution</a:t>
            </a:r>
            <a:endParaRPr lang="en-US" dirty="0"/>
          </a:p>
        </p:txBody>
      </p:sp>
      <p:sp>
        <p:nvSpPr>
          <p:cNvPr id="8" name="Content Placeholder 7"/>
          <p:cNvSpPr>
            <a:spLocks noGrp="1"/>
          </p:cNvSpPr>
          <p:nvPr>
            <p:ph sz="quarter" idx="4"/>
          </p:nvPr>
        </p:nvSpPr>
        <p:spPr/>
        <p:txBody>
          <a:bodyPr/>
          <a:lstStyle/>
          <a:p>
            <a:r>
              <a:rPr lang="en-US" dirty="0" smtClean="0"/>
              <a:t>Established Weekly </a:t>
            </a:r>
            <a:r>
              <a:rPr lang="en-US" dirty="0"/>
              <a:t>F</a:t>
            </a:r>
            <a:r>
              <a:rPr lang="en-US" dirty="0" smtClean="0"/>
              <a:t>acilitator’s Meeting &amp; protocol to share ideas and problem solve</a:t>
            </a:r>
          </a:p>
          <a:p>
            <a:pPr lvl="1"/>
            <a:r>
              <a:rPr lang="en-US" dirty="0" smtClean="0"/>
              <a:t>Streamline communication</a:t>
            </a:r>
            <a:endParaRPr lang="en-US" dirty="0"/>
          </a:p>
        </p:txBody>
      </p:sp>
      <p:pic>
        <p:nvPicPr>
          <p:cNvPr id="9" name="Picture 8" descr="figure-thinking-m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5510" y="708922"/>
            <a:ext cx="1366327" cy="2246849"/>
          </a:xfrm>
          <a:prstGeom prst="rect">
            <a:avLst/>
          </a:prstGeom>
        </p:spPr>
      </p:pic>
    </p:spTree>
    <p:extLst>
      <p:ext uri="{BB962C8B-B14F-4D97-AF65-F5344CB8AC3E}">
        <p14:creationId xmlns:p14="http://schemas.microsoft.com/office/powerpoint/2010/main" val="26576798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Ramap</a:t>
            </a:r>
            <a:r>
              <a:rPr lang="en-US" dirty="0" smtClean="0"/>
              <a:t>o @ New Tech </a:t>
            </a:r>
            <a:br>
              <a:rPr lang="en-US" dirty="0" smtClean="0"/>
            </a:br>
            <a:r>
              <a:rPr lang="en-US" b="1" dirty="0" smtClean="0"/>
              <a:t>Facilitators</a:t>
            </a:r>
            <a:r>
              <a:rPr lang="en-US" dirty="0" smtClean="0"/>
              <a:t> &amp; </a:t>
            </a:r>
            <a:r>
              <a:rPr lang="en-US" b="1" dirty="0" smtClean="0"/>
              <a:t>Advisors</a:t>
            </a:r>
            <a:endParaRPr lang="en-US" b="1" dirty="0"/>
          </a:p>
        </p:txBody>
      </p:sp>
      <p:pic>
        <p:nvPicPr>
          <p:cNvPr id="5" name="Content Placeholder 4" descr="Screen Shot 2014-05-07 at 9.53.56 AM.png"/>
          <p:cNvPicPr>
            <a:picLocks noGrp="1" noChangeAspect="1"/>
          </p:cNvPicPr>
          <p:nvPr>
            <p:ph sz="quarter" idx="14"/>
          </p:nvPr>
        </p:nvPicPr>
        <p:blipFill>
          <a:blip r:embed="rId2">
            <a:extLst>
              <a:ext uri="{28A0092B-C50C-407E-A947-70E740481C1C}">
                <a14:useLocalDpi xmlns:a14="http://schemas.microsoft.com/office/drawing/2010/main" val="0"/>
              </a:ext>
            </a:extLst>
          </a:blip>
          <a:srcRect t="2177" b="2177"/>
          <a:stretch>
            <a:fillRect/>
          </a:stretch>
        </p:blipFill>
        <p:spPr>
          <a:xfrm>
            <a:off x="4645151" y="2313430"/>
            <a:ext cx="3785919" cy="3866901"/>
          </a:xfrm>
          <a:prstGeom prst="rect">
            <a:avLst/>
          </a:prstGeom>
          <a:ln>
            <a:noFill/>
          </a:ln>
          <a:effectLst>
            <a:outerShdw blurRad="292100" dist="139700" dir="2700000" algn="tl" rotWithShape="0">
              <a:srgbClr val="333333">
                <a:alpha val="65000"/>
              </a:srgbClr>
            </a:outerShdw>
          </a:effectLst>
        </p:spPr>
      </p:pic>
      <p:pic>
        <p:nvPicPr>
          <p:cNvPr id="4" name="Picture 3" descr="Screen Shot 2014-05-07 at 9.53.4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15" y="2381633"/>
            <a:ext cx="3994637" cy="37986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32719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April 2014</a:t>
            </a:r>
            <a:br>
              <a:rPr lang="en-US" dirty="0" smtClean="0"/>
            </a:br>
            <a:r>
              <a:rPr lang="en-US" dirty="0" smtClean="0"/>
              <a:t>Reflection</a:t>
            </a:r>
            <a:endParaRPr lang="en-US" dirty="0"/>
          </a:p>
        </p:txBody>
      </p:sp>
      <p:sp>
        <p:nvSpPr>
          <p:cNvPr id="6" name="Text Placeholder 5"/>
          <p:cNvSpPr>
            <a:spLocks noGrp="1"/>
          </p:cNvSpPr>
          <p:nvPr>
            <p:ph type="body" idx="1"/>
          </p:nvPr>
        </p:nvSpPr>
        <p:spPr/>
        <p:txBody>
          <a:bodyPr/>
          <a:lstStyle/>
          <a:p>
            <a:r>
              <a:rPr lang="en-US" dirty="0" smtClean="0"/>
              <a:t>Challenge</a:t>
            </a:r>
            <a:endParaRPr lang="en-US" dirty="0"/>
          </a:p>
        </p:txBody>
      </p:sp>
      <p:sp>
        <p:nvSpPr>
          <p:cNvPr id="5" name="Content Placeholder 4"/>
          <p:cNvSpPr>
            <a:spLocks noGrp="1"/>
          </p:cNvSpPr>
          <p:nvPr>
            <p:ph sz="half" idx="2"/>
          </p:nvPr>
        </p:nvSpPr>
        <p:spPr>
          <a:xfrm>
            <a:off x="1041721" y="2974694"/>
            <a:ext cx="3427538" cy="3190148"/>
          </a:xfrm>
        </p:spPr>
        <p:txBody>
          <a:bodyPr>
            <a:normAutofit lnSpcReduction="10000"/>
          </a:bodyPr>
          <a:lstStyle/>
          <a:p>
            <a:r>
              <a:rPr lang="en-US" dirty="0" smtClean="0"/>
              <a:t>Communication with teachers about program </a:t>
            </a:r>
          </a:p>
          <a:p>
            <a:r>
              <a:rPr lang="en-US" dirty="0"/>
              <a:t>S</a:t>
            </a:r>
            <a:r>
              <a:rPr lang="en-US" dirty="0" smtClean="0"/>
              <a:t>upporting teachers in addressing persistently difficult classroom behaviors</a:t>
            </a:r>
            <a:endParaRPr lang="en-US" dirty="0"/>
          </a:p>
        </p:txBody>
      </p:sp>
      <p:sp>
        <p:nvSpPr>
          <p:cNvPr id="7" name="Text Placeholder 6"/>
          <p:cNvSpPr>
            <a:spLocks noGrp="1"/>
          </p:cNvSpPr>
          <p:nvPr>
            <p:ph type="body" sz="quarter" idx="3"/>
          </p:nvPr>
        </p:nvSpPr>
        <p:spPr/>
        <p:txBody>
          <a:bodyPr/>
          <a:lstStyle/>
          <a:p>
            <a:r>
              <a:rPr lang="en-US" dirty="0" smtClean="0"/>
              <a:t>Resolution</a:t>
            </a:r>
            <a:endParaRPr lang="en-US" dirty="0"/>
          </a:p>
        </p:txBody>
      </p:sp>
      <p:sp>
        <p:nvSpPr>
          <p:cNvPr id="8" name="Content Placeholder 7"/>
          <p:cNvSpPr>
            <a:spLocks noGrp="1"/>
          </p:cNvSpPr>
          <p:nvPr>
            <p:ph sz="quarter" idx="4"/>
          </p:nvPr>
        </p:nvSpPr>
        <p:spPr/>
        <p:txBody>
          <a:bodyPr/>
          <a:lstStyle/>
          <a:p>
            <a:r>
              <a:rPr lang="en-US" dirty="0" smtClean="0"/>
              <a:t>Set up coaching schedule with our Ramapo coaches to shadow students, meet with teachers and share strategies</a:t>
            </a:r>
            <a:endParaRPr lang="en-US" dirty="0"/>
          </a:p>
        </p:txBody>
      </p:sp>
      <p:pic>
        <p:nvPicPr>
          <p:cNvPr id="3" name="Picture 2" descr="figure-thinking-m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5510" y="708922"/>
            <a:ext cx="1366327" cy="2246849"/>
          </a:xfrm>
          <a:prstGeom prst="rect">
            <a:avLst/>
          </a:prstGeom>
        </p:spPr>
      </p:pic>
    </p:spTree>
    <p:extLst>
      <p:ext uri="{BB962C8B-B14F-4D97-AF65-F5344CB8AC3E}">
        <p14:creationId xmlns:p14="http://schemas.microsoft.com/office/powerpoint/2010/main" val="406630941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1898</TotalTime>
  <Words>377</Words>
  <Application>Microsoft Macintosh PowerPoint</Application>
  <PresentationFormat>On-screen Show (4:3)</PresentationFormat>
  <Paragraphs>63</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Austin</vt:lpstr>
      <vt:lpstr>The 2014  New Tech - Ramapo Partnership</vt:lpstr>
      <vt:lpstr>Ramapo for Children</vt:lpstr>
      <vt:lpstr>Internship Project</vt:lpstr>
      <vt:lpstr>Thoughtful Planning: Addressing Our Needs</vt:lpstr>
      <vt:lpstr>Ramapo @ New Tech  Program Components</vt:lpstr>
      <vt:lpstr>Ramapo @ New Tech  Weekly Meetings &amp; Retreats</vt:lpstr>
      <vt:lpstr>March 2014 Reflection</vt:lpstr>
      <vt:lpstr>Ramapo @ New Tech  Facilitators &amp; Advisors</vt:lpstr>
      <vt:lpstr>April 2014 Reflection</vt:lpstr>
      <vt:lpstr>Next Steps</vt:lpstr>
      <vt:lpstr>Thank you for listening!!</vt:lpstr>
    </vt:vector>
  </TitlesOfParts>
  <Company>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Ramapo Partnership</dc:title>
  <dc:creator>Ms. LaBua</dc:creator>
  <cp:lastModifiedBy>Ms. LaBua</cp:lastModifiedBy>
  <cp:revision>25</cp:revision>
  <cp:lastPrinted>2014-05-07T20:29:54Z</cp:lastPrinted>
  <dcterms:created xsi:type="dcterms:W3CDTF">2014-04-30T19:40:58Z</dcterms:created>
  <dcterms:modified xsi:type="dcterms:W3CDTF">2014-05-08T11:46:16Z</dcterms:modified>
</cp:coreProperties>
</file>